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06" r:id="rId28"/>
    <p:sldId id="299" r:id="rId29"/>
    <p:sldId id="287" r:id="rId30"/>
    <p:sldId id="296" r:id="rId31"/>
    <p:sldId id="295" r:id="rId32"/>
    <p:sldId id="274" r:id="rId33"/>
    <p:sldId id="291" r:id="rId34"/>
    <p:sldId id="292" r:id="rId35"/>
    <p:sldId id="300" r:id="rId36"/>
    <p:sldId id="303" r:id="rId37"/>
    <p:sldId id="293" r:id="rId38"/>
    <p:sldId id="308" r:id="rId39"/>
    <p:sldId id="268" r:id="rId40"/>
    <p:sldId id="311" r:id="rId41"/>
    <p:sldId id="282" r:id="rId42"/>
    <p:sldId id="309" r:id="rId43"/>
    <p:sldId id="288" r:id="rId44"/>
    <p:sldId id="289" r:id="rId45"/>
    <p:sldId id="3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2" autoAdjust="0"/>
  </p:normalViewPr>
  <p:slideViewPr>
    <p:cSldViewPr snapToGrid="0">
      <p:cViewPr>
        <p:scale>
          <a:sx n="100" d="100"/>
          <a:sy n="100" d="100"/>
        </p:scale>
        <p:origin x="852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08.png"/><Relationship Id="rId10" Type="http://schemas.openxmlformats.org/officeDocument/2006/relationships/image" Target="../media/image33.png"/><Relationship Id="rId19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4.gi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115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9.xml"/><Relationship Id="rId18" Type="http://schemas.openxmlformats.org/officeDocument/2006/relationships/slide" Target="slide1.xml"/><Relationship Id="rId3" Type="http://schemas.openxmlformats.org/officeDocument/2006/relationships/slide" Target="slide26.xml"/><Relationship Id="rId21" Type="http://schemas.openxmlformats.org/officeDocument/2006/relationships/slide" Target="slide14.xml"/><Relationship Id="rId7" Type="http://schemas.openxmlformats.org/officeDocument/2006/relationships/slide" Target="slide30.xml"/><Relationship Id="rId12" Type="http://schemas.openxmlformats.org/officeDocument/2006/relationships/slide" Target="slide32.xml"/><Relationship Id="rId17" Type="http://schemas.openxmlformats.org/officeDocument/2006/relationships/image" Target="../media/image1580.png"/><Relationship Id="rId2" Type="http://schemas.openxmlformats.org/officeDocument/2006/relationships/slide" Target="slide25.xml"/><Relationship Id="rId16" Type="http://schemas.openxmlformats.org/officeDocument/2006/relationships/slide" Target="slide41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20.xml"/><Relationship Id="rId5" Type="http://schemas.openxmlformats.org/officeDocument/2006/relationships/slide" Target="slide28.xml"/><Relationship Id="rId15" Type="http://schemas.openxmlformats.org/officeDocument/2006/relationships/slide" Target="slide44.xml"/><Relationship Id="rId23" Type="http://schemas.openxmlformats.org/officeDocument/2006/relationships/slide" Target="slide19.xml"/><Relationship Id="rId10" Type="http://schemas.openxmlformats.org/officeDocument/2006/relationships/slide" Target="slide36.xml"/><Relationship Id="rId19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slide" Target="slide43.xml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9.png"/><Relationship Id="rId7" Type="http://schemas.openxmlformats.org/officeDocument/2006/relationships/image" Target="../media/image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72.png"/><Relationship Id="rId10" Type="http://schemas.openxmlformats.org/officeDocument/2006/relationships/image" Target="../media/image92.png"/><Relationship Id="rId4" Type="http://schemas.openxmlformats.org/officeDocument/2006/relationships/image" Target="../media/image260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21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6.png"/><Relationship Id="rId5" Type="http://schemas.openxmlformats.org/officeDocument/2006/relationships/image" Target="../media/image30.png"/><Relationship Id="rId10" Type="http://schemas.openxmlformats.org/officeDocument/2006/relationships/image" Target="../media/image105.png"/><Relationship Id="rId4" Type="http://schemas.openxmlformats.org/officeDocument/2006/relationships/image" Target="../media/image215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2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3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7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241.png"/><Relationship Id="rId5" Type="http://schemas.openxmlformats.org/officeDocument/2006/relationships/image" Target="../media/image239.png"/><Relationship Id="rId15" Type="http://schemas.openxmlformats.org/officeDocument/2006/relationships/image" Target="../media/image245.png"/><Relationship Id="rId10" Type="http://schemas.openxmlformats.org/officeDocument/2006/relationships/image" Target="../media/image148.png"/><Relationship Id="rId4" Type="http://schemas.openxmlformats.org/officeDocument/2006/relationships/image" Target="../media/image238.png"/><Relationship Id="rId9" Type="http://schemas.openxmlformats.org/officeDocument/2006/relationships/image" Target="../media/image240.png"/><Relationship Id="rId14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943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</a:t>
            </a:r>
            <a:r>
              <a:rPr lang="en-US" sz="2400" b="1" dirty="0" err="1">
                <a:latin typeface="Lucida grande" panose="020B0502040204020203"/>
              </a:rPr>
              <a:t>VdW</a:t>
            </a:r>
            <a:r>
              <a:rPr lang="en-US" sz="2400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10600" y="401943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679" y="366294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707899" y="4181943"/>
            <a:ext cx="5480552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Highly convoluted spectra caused by 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different layer interfaces </a:t>
            </a:r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within multi-layer brushes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630589" y="2948333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3193199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888194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342352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4212675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4276340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354908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847574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404528" y="3573609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4863897" y="3046812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659310" y="3312750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2800" dirty="0"/>
              <a:t>Dramatic collapse caused by cooperative collapse of dilute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8076186" y="4371077"/>
            <a:ext cx="3929420" cy="150710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Lucida grande" panose="020B0502040204020203"/>
              </a:rPr>
              <a:t>Sensitivity of stimuli-sensitive brush is dependent on internal chain organization and cooperative collapse </a:t>
            </a:r>
            <a:r>
              <a:rPr lang="en-US" sz="18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dilute layer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808099" y="6598706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7860285" cy="1082900"/>
            <a:chOff x="220368" y="2175217"/>
            <a:chExt cx="7860285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231527" cy="307777"/>
              <a:chOff x="3902379" y="2365846"/>
              <a:chExt cx="1629187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311441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031354" cy="307777"/>
            <a:chOff x="7986268" y="3037077"/>
            <a:chExt cx="203135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6" y="3037077"/>
              <a:ext cx="1358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391018" y="4298163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23291" y="1048041"/>
            <a:ext cx="10884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Each comprising protein (L/M/H) has evolved into starkly different chain lengths and residue sequences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23290" y="4377732"/>
            <a:ext cx="652010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chemically distinguishable chain types (L/M/H)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thorough screening of </a:t>
            </a:r>
            <a:r>
              <a:rPr lang="en-US" sz="1600" b="1" dirty="0">
                <a:latin typeface="Lucida grande" panose="020B0502040204020203"/>
              </a:rPr>
              <a:t>“sequence blocks”</a:t>
            </a:r>
            <a:r>
              <a:rPr lang="en-US" sz="1600" dirty="0">
                <a:latin typeface="Lucida grande" panose="020B0502040204020203"/>
              </a:rPr>
              <a:t> before experimental 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614940" y="2226371"/>
            <a:ext cx="4598433" cy="1464840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573391" y="1926181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785487" y="1951481"/>
              <a:ext cx="1267381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Surface Force Apparatus</a:t>
                </a:r>
                <a:endParaRPr lang="en-US" sz="1600" dirty="0">
                  <a:hlinkClick r:id="rId5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err="1">
                    <a:hlinkClick r:id="rId5" action="ppaction://hlinksldjump"/>
                  </a:rPr>
                  <a:t>SFBox</a:t>
                </a:r>
                <a:r>
                  <a:rPr lang="en-US" sz="1600" dirty="0">
                    <a:hlinkClick r:id="rId5" action="ppaction://hlinksldjump"/>
                  </a:rPr>
                  <a:t>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Hubbard-</a:t>
                </a:r>
                <a:r>
                  <a:rPr lang="en-US" sz="1600" dirty="0" err="1">
                    <a:hlinkClick r:id="rId10" action="ppaction://hlinksldjump"/>
                  </a:rPr>
                  <a:t>Stratonovich</a:t>
                </a:r>
                <a:r>
                  <a:rPr lang="en-US" sz="1600" dirty="0">
                    <a:hlinkClick r:id="rId10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1" action="ppaction://hlinksldjump"/>
                  </a:rPr>
                  <a:t> derivation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hlinkClick r:id="rId13" action="ppaction://hlinksldjump"/>
                  </a:rPr>
                  <a:t>a040 video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5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6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6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6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663"/>
                <a:ext cx="4543697" cy="5109249"/>
              </a:xfrm>
              <a:blipFill>
                <a:blip r:embed="rId17"/>
                <a:stretch>
                  <a:fillRect l="-671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446622" y="1081157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2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3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4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92" y="3120556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51" y="2291269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122483" y="3894897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092647" y="4170797"/>
            <a:ext cx="2165153" cy="276999"/>
            <a:chOff x="3092647" y="4170797"/>
            <a:chExt cx="2165153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</a:t>
                </a:r>
                <a:r>
                  <a:rPr lang="en-US" dirty="0" err="1"/>
                  <a:t>VdW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5896" y="2774864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334000" y="6512975"/>
            <a:ext cx="354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0990" y="659681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2857" y="661438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8222" y="6623566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334000" y="6512975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46600" y="6511486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3733" y="1056570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55600" y="1074139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377" y="1088284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5471" y="1103545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76900" y="109657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13720" y="1096209"/>
              <a:ext cx="100225" cy="1061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9768A6-C907-D55C-3039-08E3C1265E17}"/>
              </a:ext>
            </a:extLst>
          </p:cNvPr>
          <p:cNvGrpSpPr/>
          <p:nvPr/>
        </p:nvGrpSpPr>
        <p:grpSpPr>
          <a:xfrm>
            <a:off x="9260891" y="2508972"/>
            <a:ext cx="1714387" cy="574909"/>
            <a:chOff x="9194216" y="2565058"/>
            <a:chExt cx="1714387" cy="5749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3FFCC-7C9A-4ED3-35AC-363F0ED3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583868-658C-2A7F-B0FC-81AE538E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7005</TotalTime>
  <Words>2557</Words>
  <Application>Microsoft Office PowerPoint</Application>
  <PresentationFormat>Widescreen</PresentationFormat>
  <Paragraphs>563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Dramatic collapse caused by cooperative collapse of dilute layer</vt:lpstr>
      <vt:lpstr>Summary</vt:lpstr>
      <vt:lpstr>Future Work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MDE Derivation</vt:lpstr>
      <vt:lpstr>Varying VdW (χ) at const. Electrostatic (α=0.40)</vt:lpstr>
      <vt:lpstr>Reflectivity Master Equation Derivation</vt:lpstr>
      <vt:lpstr>Reflectivity — Different χ’s </vt:lpstr>
      <vt:lpstr>Henderson-Hasselbalch</vt:lpstr>
      <vt:lpstr>NFH Phase Transition</vt:lpstr>
      <vt:lpstr>NFH 1Cd, 2Cd</vt:lpstr>
      <vt:lpstr>Self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260</cp:revision>
  <dcterms:created xsi:type="dcterms:W3CDTF">2022-03-28T18:43:16Z</dcterms:created>
  <dcterms:modified xsi:type="dcterms:W3CDTF">2022-09-12T18:57:22Z</dcterms:modified>
</cp:coreProperties>
</file>